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3DC5-5AE5-4227-B11D-1C39FD170E51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D178-11D0-4B30-B38E-62314E9E44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357298"/>
            <a:ext cx="80010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Социальное партнерство 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механизм развития государственно-общественного управления образовательной организацией 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Социальное партнерство – стратегическое направление модернизации Российского образования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428736"/>
            <a:ext cx="34290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Создание </a:t>
            </a:r>
            <a:r>
              <a:rPr lang="ru-RU" sz="2000" dirty="0"/>
              <a:t>попечительских (или управляющих) советов,</a:t>
            </a:r>
          </a:p>
          <a:p>
            <a:r>
              <a:rPr lang="ru-RU" sz="2000" dirty="0"/>
              <a:t>различных формальных и неформальных </a:t>
            </a:r>
            <a:r>
              <a:rPr lang="ru-RU" sz="2000" dirty="0" smtClean="0"/>
              <a:t>общественных </a:t>
            </a:r>
            <a:r>
              <a:rPr lang="ru-RU" sz="2000" dirty="0"/>
              <a:t>объединений, призванных помочь школе</a:t>
            </a:r>
          </a:p>
          <a:p>
            <a:r>
              <a:rPr lang="ru-RU" sz="2000" dirty="0"/>
              <a:t>выполнять свои прямые обязанности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071934" y="1357298"/>
            <a:ext cx="4572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Социальное партнерство – это инструмент, </a:t>
            </a:r>
            <a:r>
              <a:rPr lang="ru-RU" sz="2000" dirty="0" smtClean="0"/>
              <a:t>с помощью </a:t>
            </a:r>
            <a:r>
              <a:rPr lang="ru-RU" sz="2000" dirty="0"/>
              <a:t>которого представители разных </a:t>
            </a:r>
            <a:r>
              <a:rPr lang="ru-RU" sz="2000" dirty="0" smtClean="0"/>
              <a:t>субъектов </a:t>
            </a:r>
            <a:r>
              <a:rPr lang="ru-RU" sz="2000" dirty="0"/>
              <a:t>собственности, групп населения, </a:t>
            </a:r>
            <a:r>
              <a:rPr lang="ru-RU" sz="2000" dirty="0" smtClean="0"/>
              <a:t>имеющих специфические </a:t>
            </a:r>
            <a:r>
              <a:rPr lang="ru-RU" sz="2000" dirty="0"/>
              <a:t>интересы, </a:t>
            </a:r>
            <a:r>
              <a:rPr lang="ru-RU" sz="2000" dirty="0" smtClean="0"/>
              <a:t>достигают консенсуса, организуют </a:t>
            </a:r>
            <a:r>
              <a:rPr lang="ru-RU" sz="2000" dirty="0"/>
              <a:t>совместную деятельность либо </a:t>
            </a:r>
            <a:r>
              <a:rPr lang="ru-RU" sz="2000" dirty="0" smtClean="0"/>
              <a:t>координируют </a:t>
            </a:r>
            <a:r>
              <a:rPr lang="ru-RU" sz="2000" dirty="0"/>
              <a:t>ее в направлении </a:t>
            </a:r>
            <a:r>
              <a:rPr lang="ru-RU" sz="2000" dirty="0" smtClean="0"/>
              <a:t>достижения общественного </a:t>
            </a:r>
            <a:r>
              <a:rPr lang="ru-RU" sz="2000" dirty="0"/>
              <a:t>согласия.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4429132"/>
            <a:ext cx="8572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/>
              <a:t>Социальное партнерство – </a:t>
            </a:r>
            <a:r>
              <a:rPr lang="ru-RU" sz="2000" i="1" dirty="0"/>
              <a:t>особый тип </a:t>
            </a:r>
            <a:r>
              <a:rPr lang="ru-RU" sz="2000" i="1" dirty="0" smtClean="0"/>
              <a:t>совместной </a:t>
            </a:r>
            <a:r>
              <a:rPr lang="ru-RU" sz="2000" i="1" dirty="0"/>
              <a:t>деятельности между </a:t>
            </a:r>
            <a:r>
              <a:rPr lang="ru-RU" sz="2000" i="1" dirty="0" smtClean="0"/>
              <a:t>участниками образовательных отношений, </a:t>
            </a:r>
            <a:r>
              <a:rPr lang="ru-RU" sz="2000" i="1" dirty="0"/>
              <a:t>характеризующийся </a:t>
            </a:r>
            <a:r>
              <a:rPr lang="ru-RU" sz="2000" i="1" dirty="0" smtClean="0"/>
              <a:t>доверием, общими </a:t>
            </a:r>
            <a:r>
              <a:rPr lang="ru-RU" sz="2000" i="1" dirty="0"/>
              <a:t>целями и ценностями, добровольностью </a:t>
            </a:r>
            <a:r>
              <a:rPr lang="ru-RU" sz="2000" i="1" dirty="0" smtClean="0"/>
              <a:t>и долговременностью </a:t>
            </a:r>
            <a:r>
              <a:rPr lang="ru-RU" sz="2000" i="1" dirty="0"/>
              <a:t>отношений, а также </a:t>
            </a:r>
            <a:r>
              <a:rPr lang="ru-RU" sz="2000" i="1" dirty="0" smtClean="0"/>
              <a:t>признанием </a:t>
            </a:r>
            <a:r>
              <a:rPr lang="ru-RU" sz="2000" i="1" dirty="0"/>
              <a:t>взаимной ответственности сторон за </a:t>
            </a:r>
            <a:r>
              <a:rPr lang="ru-RU" sz="2000" i="1" dirty="0" smtClean="0"/>
              <a:t>результат их </a:t>
            </a:r>
            <a:r>
              <a:rPr lang="ru-RU" sz="2000" i="1" dirty="0"/>
              <a:t>сотрудничества и развития.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строительства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785794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8000" indent="-457200">
              <a:buFont typeface="Wingdings" pitchFamily="2" charset="2"/>
              <a:buChar char="Ø"/>
            </a:pPr>
            <a:r>
              <a:rPr lang="ru-RU" sz="2000" b="1" dirty="0"/>
              <a:t>принцип социальной </a:t>
            </a:r>
            <a:r>
              <a:rPr lang="ru-RU" sz="2000" b="1" dirty="0" smtClean="0"/>
              <a:t>справедливости и </a:t>
            </a:r>
            <a:r>
              <a:rPr lang="ru-RU" sz="2000" b="1" dirty="0"/>
              <a:t>согласования интересов всех </a:t>
            </a:r>
            <a:r>
              <a:rPr lang="ru-RU" sz="2000" b="1" dirty="0" smtClean="0"/>
              <a:t>участников</a:t>
            </a:r>
          </a:p>
          <a:p>
            <a:pPr marL="468000" indent="-457200">
              <a:buFont typeface="Wingdings" pitchFamily="2" charset="2"/>
              <a:buChar char="Ø"/>
            </a:pPr>
            <a:r>
              <a:rPr lang="ru-RU" sz="2000" b="1" dirty="0"/>
              <a:t>принцип </a:t>
            </a:r>
            <a:r>
              <a:rPr lang="ru-RU" sz="2000" b="1" dirty="0" smtClean="0"/>
              <a:t>закрепления </a:t>
            </a:r>
            <a:r>
              <a:rPr lang="ru-RU" sz="2000" b="1" dirty="0"/>
              <a:t>отношений в законодательных и </a:t>
            </a:r>
            <a:r>
              <a:rPr lang="ru-RU" sz="2000" b="1" dirty="0" smtClean="0"/>
              <a:t>других актах</a:t>
            </a:r>
          </a:p>
          <a:p>
            <a:pPr marL="468000" indent="-457200">
              <a:buFont typeface="Wingdings" pitchFamily="2" charset="2"/>
              <a:buChar char="Ø"/>
            </a:pPr>
            <a:r>
              <a:rPr lang="ru-RU" sz="2000" b="1" dirty="0"/>
              <a:t>принцип </a:t>
            </a:r>
            <a:r>
              <a:rPr lang="ru-RU" sz="2000" b="1" dirty="0" smtClean="0"/>
              <a:t>ответственности </a:t>
            </a:r>
            <a:r>
              <a:rPr lang="ru-RU" sz="2000" b="1" dirty="0"/>
              <a:t>партнеров друг перед </a:t>
            </a:r>
            <a:r>
              <a:rPr lang="ru-RU" sz="2000" b="1" dirty="0" smtClean="0"/>
              <a:t>другом</a:t>
            </a:r>
          </a:p>
          <a:p>
            <a:pPr marL="468000" indent="-457200">
              <a:buFont typeface="Wingdings" pitchFamily="2" charset="2"/>
              <a:buChar char="Ø"/>
            </a:pPr>
            <a:r>
              <a:rPr lang="ru-RU" sz="2000" b="1" dirty="0"/>
              <a:t>принципы добровольности и </a:t>
            </a:r>
            <a:r>
              <a:rPr lang="ru-RU" sz="2000" b="1" dirty="0" err="1" smtClean="0"/>
              <a:t>равновыгодности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857496"/>
            <a:ext cx="8286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Интеграция </a:t>
            </a:r>
            <a:r>
              <a:rPr lang="ru-RU" sz="2000" dirty="0"/>
              <a:t>в едином </a:t>
            </a:r>
            <a:r>
              <a:rPr lang="ru-RU" sz="2000" dirty="0" smtClean="0"/>
              <a:t>образовательном и </a:t>
            </a:r>
            <a:r>
              <a:rPr lang="ru-RU" sz="2000" dirty="0"/>
              <a:t>информационном поле </a:t>
            </a:r>
            <a:r>
              <a:rPr lang="ru-RU" sz="2000" dirty="0" smtClean="0"/>
              <a:t>интересов различных социальных </a:t>
            </a:r>
            <a:r>
              <a:rPr lang="ru-RU" sz="2000" dirty="0"/>
              <a:t>групп, оказывающих влияние на </a:t>
            </a:r>
            <a:r>
              <a:rPr lang="ru-RU" sz="2000" dirty="0" smtClean="0"/>
              <a:t>развитие </a:t>
            </a:r>
            <a:r>
              <a:rPr lang="ru-RU" sz="2000" dirty="0"/>
              <a:t>образовательных процессов и </a:t>
            </a:r>
            <a:r>
              <a:rPr lang="ru-RU" sz="2000" dirty="0" smtClean="0"/>
              <a:t>способных предложить эффективную </a:t>
            </a:r>
            <a:r>
              <a:rPr lang="ru-RU" sz="2000" dirty="0"/>
              <a:t>стратегию </a:t>
            </a:r>
            <a:r>
              <a:rPr lang="ru-RU" sz="2000" dirty="0" smtClean="0"/>
              <a:t>управления качеством </a:t>
            </a:r>
            <a:r>
              <a:rPr lang="ru-RU" sz="2000" dirty="0"/>
              <a:t>образования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оциальное партнерство имеет для </a:t>
            </a:r>
            <a:r>
              <a:rPr lang="ru-RU" sz="2000" dirty="0"/>
              <a:t>школы многоцелевой характер: побуждает </a:t>
            </a:r>
            <a:r>
              <a:rPr lang="ru-RU" sz="2000" dirty="0" smtClean="0"/>
              <a:t>коллектив </a:t>
            </a:r>
            <a:r>
              <a:rPr lang="ru-RU" sz="2000" dirty="0"/>
              <a:t>к самосовершенствованию с учетом </a:t>
            </a:r>
            <a:r>
              <a:rPr lang="ru-RU" sz="2000" dirty="0" smtClean="0"/>
              <a:t>мнения родителей </a:t>
            </a:r>
            <a:r>
              <a:rPr lang="ru-RU" sz="2000" dirty="0"/>
              <a:t>о качестве образовательного </a:t>
            </a:r>
            <a:r>
              <a:rPr lang="ru-RU" sz="2000" dirty="0" smtClean="0"/>
              <a:t>процесса; стимулирует </a:t>
            </a:r>
            <a:r>
              <a:rPr lang="ru-RU" sz="2000" dirty="0"/>
              <a:t>у педагогов школы заботу об </a:t>
            </a:r>
            <a:r>
              <a:rPr lang="ru-RU" sz="2000" dirty="0" smtClean="0"/>
              <a:t>авторитете </a:t>
            </a:r>
            <a:r>
              <a:rPr lang="ru-RU" sz="2000" dirty="0"/>
              <a:t>ОУ среди других школ; формирует </a:t>
            </a:r>
            <a:r>
              <a:rPr lang="ru-RU" sz="2000" dirty="0" smtClean="0"/>
              <a:t>общественное мнение </a:t>
            </a:r>
            <a:r>
              <a:rPr lang="ru-RU" sz="2000" dirty="0"/>
              <a:t>о школе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социального партнерства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714356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Праздники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Экскурсии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полевые выезды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Семинары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педагогического коллектива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форма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357562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настоящее время новые формы </a:t>
            </a:r>
            <a:r>
              <a:rPr lang="ru-RU" sz="2000" dirty="0" smtClean="0"/>
              <a:t>партнерских </a:t>
            </a:r>
            <a:r>
              <a:rPr lang="ru-RU" sz="2000" dirty="0"/>
              <a:t>оценочных практик дополняются и </a:t>
            </a:r>
            <a:r>
              <a:rPr lang="ru-RU" sz="2000" dirty="0" smtClean="0"/>
              <a:t>новыми институализированными </a:t>
            </a:r>
            <a:r>
              <a:rPr lang="ru-RU" sz="2000" b="1" i="1" dirty="0"/>
              <a:t>формами </a:t>
            </a:r>
            <a:r>
              <a:rPr lang="ru-RU" sz="2000" b="1" i="1" dirty="0" smtClean="0"/>
              <a:t>социального партнерства</a:t>
            </a:r>
            <a:r>
              <a:rPr lang="ru-RU" sz="2000" b="1" i="1" dirty="0"/>
              <a:t>:</a:t>
            </a:r>
          </a:p>
          <a:p>
            <a:pPr algn="just"/>
            <a:r>
              <a:rPr lang="ru-RU" sz="2000" dirty="0"/>
              <a:t>1) социальный диалог-форум, </a:t>
            </a:r>
            <a:r>
              <a:rPr lang="ru-RU" sz="2000" dirty="0" smtClean="0"/>
              <a:t>конференция, конгресс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2) социальные экспертные и </a:t>
            </a:r>
            <a:r>
              <a:rPr lang="ru-RU" sz="2000" dirty="0" smtClean="0"/>
              <a:t>координационные объединения </a:t>
            </a:r>
            <a:r>
              <a:rPr lang="ru-RU" sz="2000" dirty="0"/>
              <a:t>– общественная палата, совет, </a:t>
            </a:r>
            <a:r>
              <a:rPr lang="ru-RU" sz="2000" dirty="0" smtClean="0"/>
              <a:t>ассоциация</a:t>
            </a:r>
            <a:r>
              <a:rPr lang="ru-RU" sz="2000" dirty="0"/>
              <a:t>, фонд, конкурсные комиссии;</a:t>
            </a:r>
          </a:p>
          <a:p>
            <a:pPr algn="just"/>
            <a:r>
              <a:rPr lang="ru-RU" sz="2000" dirty="0"/>
              <a:t>3) социальные </a:t>
            </a:r>
            <a:r>
              <a:rPr lang="ru-RU" sz="2000" dirty="0" smtClean="0"/>
              <a:t>действия – меморандум, соглашения</a:t>
            </a:r>
            <a:r>
              <a:rPr lang="ru-RU" sz="2000" dirty="0"/>
              <a:t>, декларации, проекты, </a:t>
            </a:r>
            <a:r>
              <a:rPr lang="ru-RU" sz="2000" dirty="0" smtClean="0"/>
              <a:t>программы, договоры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Расширение социального партнерства – основа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качественного образования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185" y="1045256"/>
            <a:ext cx="8715436" cy="5452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ru-RU" sz="2000" b="1" dirty="0"/>
              <a:t>Первое </a:t>
            </a:r>
            <a:r>
              <a:rPr lang="ru-RU" sz="2000" b="1" dirty="0" smtClean="0"/>
              <a:t>направление </a:t>
            </a:r>
            <a:r>
              <a:rPr lang="ru-RU" sz="2000" dirty="0" smtClean="0"/>
              <a:t>Подготовка педагогического коллектива </a:t>
            </a:r>
            <a:r>
              <a:rPr lang="ru-RU" sz="2000" dirty="0"/>
              <a:t>школы к </a:t>
            </a:r>
            <a:r>
              <a:rPr lang="ru-RU" sz="2000" dirty="0" smtClean="0"/>
              <a:t>сотрудничеству </a:t>
            </a:r>
            <a:r>
              <a:rPr lang="ru-RU" sz="2000" dirty="0"/>
              <a:t>с </a:t>
            </a:r>
            <a:r>
              <a:rPr lang="ru-RU" sz="2000" dirty="0" smtClean="0"/>
              <a:t>участниками образовательных отношений</a:t>
            </a:r>
          </a:p>
          <a:p>
            <a:pPr algn="just">
              <a:lnSpc>
                <a:spcPts val="2200"/>
              </a:lnSpc>
            </a:pPr>
            <a:endParaRPr lang="ru-RU" sz="2000" dirty="0" smtClean="0"/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Выработка </a:t>
            </a:r>
            <a:r>
              <a:rPr lang="ru-RU" sz="2000" dirty="0"/>
              <a:t>основных принципов </a:t>
            </a:r>
            <a:r>
              <a:rPr lang="ru-RU" sz="2000" dirty="0" smtClean="0"/>
              <a:t>взаимодействия </a:t>
            </a:r>
            <a:r>
              <a:rPr lang="ru-RU" sz="2000" dirty="0"/>
              <a:t>с семьей, формирование общей </a:t>
            </a:r>
            <a:r>
              <a:rPr lang="ru-RU" sz="2000" dirty="0" smtClean="0"/>
              <a:t>позиции </a:t>
            </a:r>
            <a:r>
              <a:rPr lang="ru-RU" sz="2000" dirty="0"/>
              <a:t>всех членов педагогического </a:t>
            </a:r>
            <a:r>
              <a:rPr lang="ru-RU" sz="2000" dirty="0" smtClean="0"/>
              <a:t>коллектива, определение </a:t>
            </a:r>
            <a:r>
              <a:rPr lang="ru-RU" sz="2000" dirty="0"/>
              <a:t>стратегических </a:t>
            </a:r>
            <a:r>
              <a:rPr lang="ru-RU" sz="2000" dirty="0" smtClean="0"/>
              <a:t>целей</a:t>
            </a:r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Оценка </a:t>
            </a:r>
            <a:r>
              <a:rPr lang="ru-RU" sz="2000" dirty="0"/>
              <a:t>материальных, </a:t>
            </a:r>
            <a:r>
              <a:rPr lang="ru-RU" sz="2000" dirty="0" smtClean="0"/>
              <a:t>профессиональных</a:t>
            </a:r>
            <a:r>
              <a:rPr lang="ru-RU" sz="2000" dirty="0"/>
              <a:t>, кадровых, информационных, </a:t>
            </a:r>
            <a:r>
              <a:rPr lang="ru-RU" sz="2000" dirty="0" smtClean="0"/>
              <a:t>психологических </a:t>
            </a:r>
            <a:r>
              <a:rPr lang="ru-RU" sz="2000" dirty="0"/>
              <a:t>и других ресурсов, которыми </a:t>
            </a:r>
            <a:r>
              <a:rPr lang="ru-RU" sz="2000" dirty="0" smtClean="0"/>
              <a:t>обладает Школа</a:t>
            </a:r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Самооценка </a:t>
            </a:r>
            <a:r>
              <a:rPr lang="ru-RU" sz="2000" dirty="0"/>
              <a:t>коллектива </a:t>
            </a:r>
            <a:r>
              <a:rPr lang="ru-RU" sz="2000" dirty="0" smtClean="0"/>
              <a:t>школы</a:t>
            </a:r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Определение </a:t>
            </a:r>
            <a:r>
              <a:rPr lang="ru-RU" sz="2000" dirty="0"/>
              <a:t>путей достижения </a:t>
            </a:r>
            <a:r>
              <a:rPr lang="ru-RU" sz="2000" dirty="0" smtClean="0"/>
              <a:t>эффективного </a:t>
            </a:r>
            <a:r>
              <a:rPr lang="ru-RU" sz="2000" dirty="0"/>
              <a:t>сотрудничества</a:t>
            </a:r>
            <a:r>
              <a:rPr lang="ru-RU" sz="2000" dirty="0" smtClean="0"/>
              <a:t>.</a:t>
            </a:r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Обучение </a:t>
            </a:r>
            <a:r>
              <a:rPr lang="ru-RU" sz="2000" dirty="0"/>
              <a:t>субъектов </a:t>
            </a:r>
            <a:r>
              <a:rPr lang="ru-RU" sz="2000" dirty="0" smtClean="0"/>
              <a:t>образовательного процесса.</a:t>
            </a:r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Выработка </a:t>
            </a:r>
            <a:r>
              <a:rPr lang="ru-RU" sz="2000" dirty="0"/>
              <a:t>критериев </a:t>
            </a:r>
            <a:r>
              <a:rPr lang="ru-RU" sz="2000" dirty="0" smtClean="0"/>
              <a:t>эффективности проделанной </a:t>
            </a:r>
            <a:r>
              <a:rPr lang="ru-RU" sz="2000" dirty="0"/>
              <a:t>работы, способ оценивания </a:t>
            </a:r>
            <a:r>
              <a:rPr lang="ru-RU" sz="2000" dirty="0" smtClean="0"/>
              <a:t>результата</a:t>
            </a:r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Публичное </a:t>
            </a:r>
            <a:r>
              <a:rPr lang="ru-RU" sz="2000" dirty="0"/>
              <a:t>обсуждение </a:t>
            </a:r>
            <a:r>
              <a:rPr lang="ru-RU" sz="2000" dirty="0" smtClean="0"/>
              <a:t>предполагаемых действий </a:t>
            </a:r>
            <a:r>
              <a:rPr lang="ru-RU" sz="2000" dirty="0"/>
              <a:t>с непосредственными </a:t>
            </a:r>
            <a:r>
              <a:rPr lang="ru-RU" sz="2000" dirty="0" smtClean="0"/>
              <a:t>участниками</a:t>
            </a:r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Реализация </a:t>
            </a:r>
            <a:r>
              <a:rPr lang="ru-RU" sz="2000" dirty="0"/>
              <a:t>стратегии (системы </a:t>
            </a:r>
            <a:r>
              <a:rPr lang="ru-RU" sz="2000" dirty="0" smtClean="0"/>
              <a:t>работы, отдельных </a:t>
            </a:r>
            <a:r>
              <a:rPr lang="ru-RU" sz="2000" dirty="0"/>
              <a:t>этапов, </a:t>
            </a:r>
            <a:r>
              <a:rPr lang="ru-RU" sz="2000" dirty="0" smtClean="0"/>
              <a:t>мероприятий)</a:t>
            </a:r>
          </a:p>
          <a:p>
            <a:pPr marL="457200" indent="-457200" algn="just">
              <a:lnSpc>
                <a:spcPts val="2200"/>
              </a:lnSpc>
              <a:buFont typeface="+mj-lt"/>
              <a:buAutoNum type="arabicPeriod"/>
            </a:pPr>
            <a:r>
              <a:rPr lang="ru-RU" sz="2000" dirty="0" smtClean="0"/>
              <a:t>Анализ </a:t>
            </a:r>
            <a:r>
              <a:rPr lang="ru-RU" sz="2000" dirty="0"/>
              <a:t>проведенной работы должен </a:t>
            </a:r>
            <a:r>
              <a:rPr lang="ru-RU" sz="2000" dirty="0" smtClean="0"/>
              <a:t>проводиться </a:t>
            </a:r>
            <a:r>
              <a:rPr lang="ru-RU" sz="2000" dirty="0"/>
              <a:t>не только внутри </a:t>
            </a:r>
            <a:r>
              <a:rPr lang="ru-RU" sz="2000" dirty="0" smtClean="0"/>
              <a:t>педагогического коллектива</a:t>
            </a:r>
            <a:r>
              <a:rPr lang="ru-RU" sz="2000" dirty="0"/>
              <a:t>. Необходимо и широкое </a:t>
            </a:r>
            <a:r>
              <a:rPr lang="ru-RU" sz="2000" dirty="0" smtClean="0"/>
              <a:t>информирование общественности </a:t>
            </a:r>
            <a:r>
              <a:rPr lang="ru-RU" sz="2000" dirty="0"/>
              <a:t>о </a:t>
            </a:r>
            <a:r>
              <a:rPr lang="ru-RU" sz="2000" dirty="0" smtClean="0"/>
              <a:t>полученных результатах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Расширение социального партнерства – основа </a:t>
            </a:r>
            <a:b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качественного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50017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Второе н</a:t>
            </a:r>
            <a:r>
              <a:rPr lang="ru-RU" sz="2000" b="1" dirty="0" smtClean="0"/>
              <a:t>аправление </a:t>
            </a:r>
            <a:r>
              <a:rPr lang="ru-RU" sz="2000" dirty="0" smtClean="0"/>
              <a:t>– вовлечение </a:t>
            </a:r>
            <a:r>
              <a:rPr lang="ru-RU" sz="2000" dirty="0" smtClean="0"/>
              <a:t>участников образовательных отношений в жизнедеятельность </a:t>
            </a:r>
            <a:r>
              <a:rPr lang="ru-RU" sz="2000" dirty="0"/>
              <a:t>школы (в </a:t>
            </a:r>
            <a:r>
              <a:rPr lang="ru-RU" sz="2000" dirty="0" smtClean="0"/>
              <a:t>общественную </a:t>
            </a:r>
            <a:r>
              <a:rPr lang="ru-RU" sz="2000" dirty="0"/>
              <a:t>экспертизу качества образования; в </a:t>
            </a:r>
            <a:r>
              <a:rPr lang="ru-RU" sz="2000" dirty="0" smtClean="0"/>
              <a:t>создание образовательных </a:t>
            </a:r>
            <a:r>
              <a:rPr lang="ru-RU" sz="2000" dirty="0"/>
              <a:t>программ, проведение </a:t>
            </a:r>
            <a:r>
              <a:rPr lang="ru-RU" sz="2000" dirty="0" smtClean="0"/>
              <a:t>мероприятий </a:t>
            </a:r>
            <a:r>
              <a:rPr lang="ru-RU" sz="2000" dirty="0"/>
              <a:t>и организацию внеурочной </a:t>
            </a:r>
            <a:r>
              <a:rPr lang="ru-RU" sz="2000" dirty="0" smtClean="0"/>
              <a:t>деятельности детей</a:t>
            </a:r>
            <a:r>
              <a:rPr lang="ru-RU" sz="20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3286124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8000" indent="-457200">
              <a:buFont typeface="Wingdings" pitchFamily="2" charset="2"/>
              <a:buChar char="Ø"/>
            </a:pPr>
            <a:r>
              <a:rPr lang="ru-RU" sz="2400" b="1" dirty="0" smtClean="0"/>
              <a:t>вовлечение </a:t>
            </a:r>
            <a:r>
              <a:rPr lang="ru-RU" sz="2400" b="1" dirty="0" smtClean="0"/>
              <a:t>участников образовательных отношений</a:t>
            </a:r>
            <a:r>
              <a:rPr lang="ru-RU" sz="2400" b="1" dirty="0" smtClean="0"/>
              <a:t> </a:t>
            </a:r>
            <a:r>
              <a:rPr lang="ru-RU" sz="2400" b="1" dirty="0"/>
              <a:t>в общественную экспертизу </a:t>
            </a:r>
            <a:r>
              <a:rPr lang="ru-RU" sz="2400" b="1" dirty="0" smtClean="0"/>
              <a:t>качества образования</a:t>
            </a:r>
          </a:p>
          <a:p>
            <a:pPr marL="468000" indent="-457200">
              <a:buFont typeface="Wingdings" pitchFamily="2" charset="2"/>
              <a:buChar char="Ø"/>
            </a:pPr>
            <a:r>
              <a:rPr lang="ru-RU" sz="2400" b="1" dirty="0" smtClean="0"/>
              <a:t>полнота </a:t>
            </a:r>
            <a:r>
              <a:rPr lang="ru-RU" sz="2400" b="1" dirty="0"/>
              <a:t>и </a:t>
            </a:r>
            <a:r>
              <a:rPr lang="ru-RU" sz="2400" b="1" dirty="0" smtClean="0"/>
              <a:t>достоверность информации</a:t>
            </a:r>
          </a:p>
          <a:p>
            <a:pPr marL="468000" indent="-457200">
              <a:buFont typeface="Wingdings" pitchFamily="2" charset="2"/>
              <a:buChar char="Ø"/>
            </a:pPr>
            <a:r>
              <a:rPr lang="ru-RU" sz="2400" b="1" dirty="0" smtClean="0"/>
              <a:t>определение </a:t>
            </a:r>
            <a:r>
              <a:rPr lang="ru-RU" sz="2400" b="1" dirty="0"/>
              <a:t>прав </a:t>
            </a:r>
            <a:r>
              <a:rPr lang="ru-RU" sz="2400" b="1" dirty="0" smtClean="0"/>
              <a:t>и обязанностей </a:t>
            </a:r>
            <a:r>
              <a:rPr lang="ru-RU" sz="2400" b="1" dirty="0" smtClean="0"/>
              <a:t>участников образовательных отношений </a:t>
            </a:r>
            <a:endParaRPr lang="ru-RU" sz="2400" b="1" dirty="0" smtClean="0"/>
          </a:p>
          <a:p>
            <a:pPr marL="468000" indent="-457200">
              <a:buFont typeface="Wingdings" pitchFamily="2" charset="2"/>
              <a:buChar char="Ø"/>
            </a:pPr>
            <a:r>
              <a:rPr lang="ru-RU" sz="2400" b="1" dirty="0" smtClean="0"/>
              <a:t>предъявление </a:t>
            </a:r>
            <a:r>
              <a:rPr lang="ru-RU" sz="2400" b="1" dirty="0"/>
              <a:t>информации «</a:t>
            </a:r>
            <a:r>
              <a:rPr lang="ru-RU" sz="2400" b="1" dirty="0" smtClean="0"/>
              <a:t>на языке</a:t>
            </a:r>
            <a:r>
              <a:rPr lang="ru-RU" sz="2400" b="1" dirty="0"/>
              <a:t>» </a:t>
            </a:r>
            <a:r>
              <a:rPr lang="ru-RU" sz="2400" b="1" dirty="0" smtClean="0"/>
              <a:t>участников образовательных отношений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вовлечения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участников образовательных отношений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общественную экспертизу качества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071546"/>
          <a:ext cx="8501123" cy="507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3051335"/>
                <a:gridCol w="2735144"/>
              </a:tblGrid>
              <a:tr h="1389058"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1(7) – Информирование </a:t>
                      </a:r>
                      <a:b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 том, что и как происходит)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403352"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– повторная диагностика (достижений)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– диагностика (отношения к происходящему всех субъектов)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– реализация (обновленной стратегии или образовательной программы)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– подготовка ресурс-</a:t>
                      </a:r>
                    </a:p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ной базы ( в том числе</a:t>
                      </a:r>
                    </a:p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повышение компетентности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участников образовательных отношений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либо повышение квалификации педагога,</a:t>
                      </a:r>
                    </a:p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управленцев)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– совместное обсуждение, коррекция образовательной стратегии</a:t>
                      </a:r>
                    </a:p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(или образовательной</a:t>
                      </a:r>
                    </a:p>
                    <a:p>
                      <a:pPr algn="ctr"/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программы)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 rot="2293189">
            <a:off x="6239631" y="1781359"/>
            <a:ext cx="801804" cy="35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9430860">
            <a:off x="1881912" y="1781359"/>
            <a:ext cx="801804" cy="35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3247500">
            <a:off x="1953351" y="5353259"/>
            <a:ext cx="801804" cy="35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225261">
            <a:off x="6157954" y="5583000"/>
            <a:ext cx="801804" cy="35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249212" y="3609308"/>
            <a:ext cx="289178" cy="35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1492173" y="3579869"/>
            <a:ext cx="373176" cy="35719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Привлечение общественности 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самообследованию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428736"/>
            <a:ext cx="87868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8000" indent="-457200" algn="just">
              <a:buFont typeface="Wingdings" pitchFamily="2" charset="2"/>
              <a:buChar char="Ø"/>
            </a:pPr>
            <a:r>
              <a:rPr lang="ru-RU" sz="2000" dirty="0" smtClean="0"/>
              <a:t>Привлечение </a:t>
            </a:r>
            <a:r>
              <a:rPr lang="ru-RU" sz="2000" dirty="0"/>
              <a:t>дополнительного </a:t>
            </a:r>
            <a:r>
              <a:rPr lang="ru-RU" sz="2000" dirty="0" smtClean="0"/>
              <a:t>социального ресурса </a:t>
            </a:r>
            <a:r>
              <a:rPr lang="ru-RU" sz="2000" dirty="0"/>
              <a:t>– ресурса доверия и поддержки (что </a:t>
            </a:r>
            <a:r>
              <a:rPr lang="ru-RU" sz="2000" dirty="0" smtClean="0"/>
              <a:t>позволит </a:t>
            </a:r>
            <a:r>
              <a:rPr lang="ru-RU" sz="2000" dirty="0"/>
              <a:t>затем привлекать и дополнительный </a:t>
            </a:r>
            <a:r>
              <a:rPr lang="ru-RU" sz="2000" dirty="0" smtClean="0"/>
              <a:t>материальный </a:t>
            </a:r>
            <a:r>
              <a:rPr lang="ru-RU" sz="2000" dirty="0"/>
              <a:t>ресурс);</a:t>
            </a:r>
          </a:p>
          <a:p>
            <a:pPr marL="468000" indent="-457200" algn="just">
              <a:buFont typeface="Wingdings" pitchFamily="2" charset="2"/>
              <a:buChar char="Ø"/>
            </a:pPr>
            <a:r>
              <a:rPr lang="ru-RU" sz="2000" dirty="0" smtClean="0"/>
              <a:t>Повышение </a:t>
            </a:r>
            <a:r>
              <a:rPr lang="ru-RU" sz="2000" dirty="0"/>
              <a:t>качества образования (за </a:t>
            </a:r>
            <a:r>
              <a:rPr lang="ru-RU" sz="2000" dirty="0" smtClean="0"/>
              <a:t>счет учета </a:t>
            </a:r>
            <a:r>
              <a:rPr lang="ru-RU" sz="2000" dirty="0"/>
              <a:t>требований потребителя);</a:t>
            </a:r>
          </a:p>
          <a:p>
            <a:pPr marL="468000" indent="-457200" algn="just">
              <a:buFont typeface="Wingdings" pitchFamily="2" charset="2"/>
              <a:buChar char="Ø"/>
            </a:pPr>
            <a:r>
              <a:rPr lang="ru-RU" sz="2000" dirty="0" smtClean="0"/>
              <a:t>Достижение </a:t>
            </a:r>
            <a:r>
              <a:rPr lang="ru-RU" sz="2000" dirty="0"/>
              <a:t>договоренности с </a:t>
            </a:r>
            <a:r>
              <a:rPr lang="ru-RU" sz="2000" dirty="0" smtClean="0"/>
              <a:t>общественностью </a:t>
            </a:r>
            <a:r>
              <a:rPr lang="ru-RU" sz="2000" dirty="0"/>
              <a:t>относительно целей развития школы (</a:t>
            </a:r>
            <a:r>
              <a:rPr lang="ru-RU" sz="2000" dirty="0" smtClean="0"/>
              <a:t>механизм согласования</a:t>
            </a:r>
            <a:r>
              <a:rPr lang="ru-RU" sz="2000" dirty="0"/>
              <a:t>);</a:t>
            </a:r>
          </a:p>
          <a:p>
            <a:pPr marL="468000" indent="-457200" algn="just">
              <a:buFont typeface="Wingdings" pitchFamily="2" charset="2"/>
              <a:buChar char="Ø"/>
            </a:pPr>
            <a:r>
              <a:rPr lang="ru-RU" sz="2000" dirty="0" smtClean="0"/>
              <a:t>Распределение </a:t>
            </a:r>
            <a:r>
              <a:rPr lang="ru-RU" sz="2000" dirty="0"/>
              <a:t>ответственности за </a:t>
            </a:r>
            <a:r>
              <a:rPr lang="ru-RU" sz="2000" dirty="0" smtClean="0"/>
              <a:t>судьбу ребенка </a:t>
            </a:r>
            <a:r>
              <a:rPr lang="ru-RU" sz="2000" dirty="0"/>
              <a:t>между родителями и школой;</a:t>
            </a:r>
          </a:p>
          <a:p>
            <a:pPr marL="468000" indent="-457200" algn="just">
              <a:buFont typeface="Wingdings" pitchFamily="2" charset="2"/>
              <a:buChar char="Ø"/>
            </a:pPr>
            <a:r>
              <a:rPr lang="ru-RU" sz="2000" dirty="0" smtClean="0"/>
              <a:t>Повышение </a:t>
            </a:r>
            <a:r>
              <a:rPr lang="ru-RU" sz="2000" dirty="0"/>
              <a:t>прозрачности правил и </a:t>
            </a:r>
            <a:r>
              <a:rPr lang="ru-RU" sz="2000" dirty="0" smtClean="0"/>
              <a:t>процедур, регламентирующих </a:t>
            </a:r>
            <a:r>
              <a:rPr lang="ru-RU" sz="2000" dirty="0"/>
              <a:t>уклад жизни школы</a:t>
            </a:r>
            <a:r>
              <a:rPr lang="ru-RU" sz="2000" dirty="0" smtClean="0"/>
              <a:t>;</a:t>
            </a:r>
          </a:p>
          <a:p>
            <a:pPr marL="468000" indent="-457200" algn="just">
              <a:buFont typeface="Wingdings" pitchFamily="2" charset="2"/>
              <a:buChar char="Ø"/>
            </a:pPr>
            <a:r>
              <a:rPr lang="ru-RU" sz="2000" dirty="0" smtClean="0"/>
              <a:t>Выработка и корректировка плана работы школы на новый учебный год;</a:t>
            </a:r>
          </a:p>
          <a:p>
            <a:pPr marL="468000" indent="-457200" algn="just">
              <a:buFont typeface="Wingdings" pitchFamily="2" charset="2"/>
              <a:buChar char="Ø"/>
            </a:pPr>
            <a:r>
              <a:rPr lang="ru-RU" sz="2000" dirty="0" smtClean="0"/>
              <a:t>Отчет </a:t>
            </a:r>
            <a:r>
              <a:rPr lang="ru-RU" sz="2000" dirty="0"/>
              <a:t>о выполнении обязательств перед </a:t>
            </a:r>
            <a:r>
              <a:rPr lang="ru-RU" sz="2000" dirty="0" smtClean="0"/>
              <a:t>общественностью</a:t>
            </a:r>
            <a:r>
              <a:rPr lang="ru-RU" sz="2000" dirty="0"/>
              <a:t>, которые брала школа в </a:t>
            </a:r>
            <a:r>
              <a:rPr lang="ru-RU" sz="2000" dirty="0" smtClean="0"/>
              <a:t>текущем году;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Возможные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эффекты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риски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571480"/>
          <a:ext cx="857256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Риски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Получение общественного признания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При публикации важной для общественности информации возможны санкции со стороны органа управления образованием (например, информация о дополнительных занятиях может быть расценена как перегрузка учащихся и т.п.).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Привлечение внимания  общественности и власти к деятельности школы, ее проблемам и успехам.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Опасность негативного отношения к школе после открытия некоторой информации. Вместо поддержки можно получить порицание, давление и т.п.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Получение ресурса доверия и поддержки школы от различных общественных групп.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Утрата контроля и ослабление власти школьной администрации.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Возможность защиты от непродуманных решений органов власти (за счет формирования общественного мнения).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Негативное отношение самих работников школы, так как по итогам информирования им придется вести дополнительную деятельность по работе с представителями общественности и устранению существующих недостатков.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780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Социальное партнерство – стратегическое направление модернизации Российского образования</vt:lpstr>
      <vt:lpstr>Принципы строительства </vt:lpstr>
      <vt:lpstr>Формы социального партнерства</vt:lpstr>
      <vt:lpstr>Расширение социального партнерства – основа  качественного образования</vt:lpstr>
      <vt:lpstr>Слайд 6</vt:lpstr>
      <vt:lpstr>Этапы вовлечения участников образовательных отношений в общественную экспертизу качества образования</vt:lpstr>
      <vt:lpstr>Привлечение общественности  к самообследованию </vt:lpstr>
      <vt:lpstr>Возможные эффекты и риски</vt:lpstr>
    </vt:vector>
  </TitlesOfParts>
  <Company>School126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root</cp:lastModifiedBy>
  <cp:revision>43</cp:revision>
  <dcterms:created xsi:type="dcterms:W3CDTF">2015-04-14T04:05:12Z</dcterms:created>
  <dcterms:modified xsi:type="dcterms:W3CDTF">2015-04-14T06:07:15Z</dcterms:modified>
</cp:coreProperties>
</file>